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81" r:id="rId2"/>
  </p:sldMasterIdLst>
  <p:notesMasterIdLst>
    <p:notesMasterId r:id="rId10"/>
  </p:notesMasterIdLst>
  <p:sldIdLst>
    <p:sldId id="296" r:id="rId3"/>
    <p:sldId id="298" r:id="rId4"/>
    <p:sldId id="262" r:id="rId5"/>
    <p:sldId id="279" r:id="rId6"/>
    <p:sldId id="295" r:id="rId7"/>
    <p:sldId id="294" r:id="rId8"/>
    <p:sldId id="29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0212" autoAdjust="0"/>
  </p:normalViewPr>
  <p:slideViewPr>
    <p:cSldViewPr snapToGrid="0">
      <p:cViewPr varScale="1">
        <p:scale>
          <a:sx n="58" d="100"/>
          <a:sy n="58" d="100"/>
        </p:scale>
        <p:origin x="-193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solidFill>
                  <a:prstClr val="black"/>
                </a:solidFill>
              </a:rPr>
              <a:pPr/>
              <a:t>1</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dirty="0"/>
              <a:t>Vue d'ensemble</a:t>
            </a:r>
            <a:r>
              <a:rPr lang="fr-FR" smtClean="0"/>
              <a:t> </a:t>
            </a:r>
            <a:r>
              <a:rPr lang="fr-FR" b="1" baseline="0" dirty="0"/>
              <a:t>– Module 3 : Conséquences des VBG</a:t>
            </a:r>
          </a:p>
          <a:p>
            <a:endParaRPr lang="fr-FR" b="1" baseline="0" dirty="0"/>
          </a:p>
          <a:p>
            <a:r>
              <a:rPr lang="fr-FR" sz="1200" b="1" kern="1200" dirty="0">
                <a:solidFill>
                  <a:schemeClr val="tx1"/>
                </a:solidFill>
                <a:effectLst/>
                <a:latin typeface="+mn-lt"/>
              </a:rPr>
              <a:t>Objectifs de la formation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conséquences des VBG pour la survivante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conséquences des VBG pour la famille, la communauté et l'agresseur</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 heure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Flip chart et marqueurs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Scotchez deux feuilles de flip chart ensemble (sur la hauteur) et dessinez dessus un grand arbre. Notez VBG sur le tronc.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des étiquettes pour l'exercice du modèle écologique, et adaptez les numéros et les titres. (1 étiquette bleue – « Marie » ; 4 étiquettes roses – « Famille » : fille, oncle, sœur, père ; 8 étiquettes orange – « Groupes de soutien/pairs » : 4 amis, 2 voisins, 2 camarades de classe ; 14 étiquettes vertes – « Communauté » : 2 travailleurs psychosociaux, 2 agents de sensibilisation communautaire, 2 leaders communautaires, un médecin, une infirmière, un pasteur, un imam, 2 enseignants, 2 officiers de police).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30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Conséquences des VBG (3-4)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Conséquences et modèle écologique (5)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(6)</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Lorsque vous discutez des conséquences des VBG, assurez-vous que les conséquences graves telles que le décès (découlant de complications médicales liées à des violences physiques, sexuelles ou au suicide) et l'incapacité permanente sont incluses, et qu'il est clair que les survivantes subissent les répercussions les plus graves.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comprendre l'éventail de conséquences des VBG pour la survivante, sa famille et sa communauté.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VBG ont des conséquences graves et considérables à long terme pour la survivante et son entourage.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VBG perturbent également le réseau de soutien précis dont elle a besoin pour pouvoir guérir et se reconstruire à la suite des actes de violence. </a:t>
            </a:r>
            <a:endParaRPr lang="fr-FR" sz="1200" kern="1200" dirty="0">
              <a:solidFill>
                <a:schemeClr val="tx1"/>
              </a:solidFill>
              <a:effectLst/>
              <a:latin typeface="+mn-lt"/>
              <a:ea typeface="+mn-ea"/>
              <a:cs typeface="+mn-cs"/>
            </a:endParaRPr>
          </a:p>
          <a:p>
            <a:endParaRPr lang="fr-FR" b="1"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solidFill>
                  <a:prstClr val="black"/>
                </a:solidFill>
              </a:rPr>
              <a:pPr/>
              <a:t>2</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objectifs pour cette séance sont les suivants : </a:t>
            </a:r>
          </a:p>
          <a:p>
            <a:endParaRPr lang="fr-FR" dirty="0"/>
          </a:p>
          <a:p>
            <a:pPr marL="171450" lvl="0" indent="-171450" rtl="0">
              <a:buFont typeface="Arial" charset="0"/>
              <a:buChar char="•"/>
            </a:pPr>
            <a:r>
              <a:rPr lang="fr-FR" smtClean="0"/>
              <a:t>Comprendre les conséquences des VBG pour la survivante</a:t>
            </a:r>
          </a:p>
          <a:p>
            <a:pPr marL="171450" lvl="0" indent="-171450" rtl="0">
              <a:buFont typeface="Arial" charset="0"/>
              <a:buChar char="•"/>
            </a:pPr>
            <a:r>
              <a:rPr lang="fr-FR" smtClean="0"/>
              <a:t>Comprendre les conséquences des VBG pour la famille, la communauté et l'agresseur</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Au cours de cette séance, nous allons continuer à étudier les violences basées sur le genre, en nous concentrant sur leurs conséquences. Lors de la précédente séance, nous avons discuté des différents types et exemples de violence existants. Si nous examinons cet arbre, ces types de VBG constituent le tronc et les branches. Nous allons maintenant examiner les conséquences, à savoir les feuilles de l'arbre. </a:t>
            </a:r>
          </a:p>
          <a:p>
            <a:endParaRPr lang="fr-FR" baseline="0" dirty="0"/>
          </a:p>
          <a:p>
            <a:r>
              <a:rPr lang="fr-FR" b="1" baseline="0" dirty="0"/>
              <a:t>*Distribuez 10 Post-it à chaque groupe de deux participants (en donnant des Post-it de couleurs différentes à chaque groupe).*</a:t>
            </a:r>
          </a:p>
          <a:p>
            <a:endParaRPr lang="fr-FR" baseline="0" dirty="0"/>
          </a:p>
          <a:p>
            <a:r>
              <a:rPr lang="fr-FR" smtClean="0"/>
              <a:t>Tournez-vous vers la personne à côté de vous, et réfléchissez aux conséquences des violences pour les survivantes dont nous venons de discuter. Si vous avez des Post-it bleus, vous noterez sur chacun un type de conséquence physique des VBG (n'importe quel type de VBG). Une fois que vous avez noté des exemples sur chaque Post-it, collez-les sur l'arbre. </a:t>
            </a:r>
          </a:p>
          <a:p>
            <a:endParaRPr lang="fr-FR" baseline="0" dirty="0"/>
          </a:p>
          <a:p>
            <a:r>
              <a:rPr lang="fr-FR" b="1" baseline="0" dirty="0"/>
              <a:t>*Expliquez la catégorie de violence correspondant à chaque couleur. Si vous n'avez pas de Post-it de couleurs différentes, attribuez à chaque groupe de deux une catégorie. Plusieurs groupes de deux travailleront sur chaque catégorie. Une fois que les différents groupes ont eu suffisamment de temps pour réfléchir et coller les Post-it sur l'arbre, discutez-en avec l'ensemble du groupe. Assurez-vous que les conséquences graves telles que le décès (découlant de complications médicales liées à des violences physiques, sexuelles ou au suicide) et l'incapacité permanente sont incluses ici.*</a:t>
            </a:r>
          </a:p>
          <a:p>
            <a:endParaRPr lang="fr-FR" b="1" baseline="0" dirty="0"/>
          </a:p>
          <a:p>
            <a:r>
              <a:rPr lang="fr-FR" smtClean="0"/>
              <a:t>Je voudrais maintenant parler des conséquences pour l'entourage de la survivante. Quelles pourraient être les conséquences pour les enfants de la survivante ? Les autres membres de sa famille ? Sa communauté ? </a:t>
            </a:r>
            <a:r>
              <a:rPr lang="fr-FR" b="1" baseline="0" dirty="0"/>
              <a:t>*Notez ces conséquences sur les Post-it et placez-les au sommet de l'arbre au fur et à mesure.* </a:t>
            </a:r>
          </a:p>
          <a:p>
            <a:endParaRPr lang="fr-FR" b="1" baseline="0" dirty="0"/>
          </a:p>
          <a:p>
            <a:r>
              <a:rPr lang="fr-FR" b="0" baseline="0" dirty="0"/>
              <a:t>Quelles sont les répercussions pour l'agresseur ? Y a-t-il des répercussions positives ?</a:t>
            </a:r>
          </a:p>
          <a:p>
            <a:endParaRPr lang="fr-FR" b="0" baseline="0" dirty="0"/>
          </a:p>
          <a:p>
            <a:r>
              <a:rPr lang="fr-FR" b="1" baseline="0" dirty="0"/>
              <a:t>*Assurez-vous que les participants comprennent que bien que les agresseurs puissent subir des conséquences négatives de la violence (un emprisonnement, par exemple), ils peuvent également en tirer des avantages, tels qu'avoir des repas cuisinés, des relations sexuelles quand ils le souhaitent, une personne qui s'occupe de leurs enfants, etc. Cela ne signifie pas que la violence est une bonne chose, mais cela nous permet plutôt de comprendre qu'il est possible que les agresseurs ne veuillent pas changer. Ceci est important lorsque nous commencerons à parler du processus de gestion des cas (et en particulier des violences conjugales) ultérieurement.*</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fr-FR" smtClean="0"/>
              <a:t>Les conséquences des VBG sont les suivantes :</a:t>
            </a:r>
            <a:endParaRPr lang="fr-FR" dirty="0"/>
          </a:p>
          <a:p>
            <a:pPr>
              <a:buFont typeface="Arial" charset="0"/>
              <a:buChar char="•"/>
            </a:pPr>
            <a:endParaRPr lang="fr-FR" dirty="0"/>
          </a:p>
          <a:p>
            <a:pPr>
              <a:buFont typeface="Arial" charset="0"/>
              <a:buChar char="•"/>
            </a:pPr>
            <a:r>
              <a:rPr lang="fr-FR" smtClean="0"/>
              <a:t> Graves, diverses et à long terme</a:t>
            </a:r>
          </a:p>
          <a:p>
            <a:pPr>
              <a:buFont typeface="Arial" charset="0"/>
              <a:buChar char="•"/>
            </a:pPr>
            <a:r>
              <a:rPr lang="fr-FR" smtClean="0"/>
              <a:t> Ont des répercussions sur la famille et la communauté de la survivante, mais pèsent le plus lourdement sur cette dernière</a:t>
            </a:r>
          </a:p>
          <a:p>
            <a:pPr>
              <a:buFont typeface="Arial" charset="0"/>
              <a:buChar char="•"/>
            </a:pPr>
            <a:r>
              <a:rPr lang="fr-FR" smtClean="0"/>
              <a:t> Les agresseurs subissent des conséquences négatives, mais profitent également de répercussions positives</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dirty="0"/>
          </a:p>
        </p:txBody>
      </p:sp>
    </p:spTree>
    <p:extLst>
      <p:ext uri="{BB962C8B-B14F-4D97-AF65-F5344CB8AC3E}">
        <p14:creationId xmlns:p14="http://schemas.microsoft.com/office/powerpoint/2010/main" val="865611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sz="1200" b="1" kern="1200" dirty="0">
                <a:solidFill>
                  <a:schemeClr val="tx1"/>
                </a:solidFill>
                <a:effectLst/>
                <a:latin typeface="+mn-lt"/>
              </a:rPr>
              <a:t>*Expliquez que vous allez faire un exercice pour montrer certaines des répercussions que les VBG peuvent avoir sur les relations et les réseaux de soutien de la survivante. Choisissez une personne qui jouera le rôle de Marie. Donnez-lui une étiquette « Marie ».</a:t>
            </a:r>
            <a:endParaRPr lang="fr-FR" sz="1050" b="1" kern="1200" dirty="0">
              <a:solidFill>
                <a:schemeClr val="tx1"/>
              </a:solidFill>
              <a:effectLst/>
              <a:latin typeface="+mn-lt"/>
              <a:ea typeface="+mn-ea"/>
              <a:cs typeface="+mn-cs"/>
            </a:endParaRPr>
          </a:p>
          <a:p>
            <a:pPr lvl="0"/>
            <a:r>
              <a:rPr lang="fr-FR" sz="1200" b="1" kern="1200" dirty="0">
                <a:solidFill>
                  <a:schemeClr val="tx1"/>
                </a:solidFill>
                <a:effectLst/>
                <a:latin typeface="+mn-lt"/>
              </a:rPr>
              <a:t>Demandez à 4 participants de former un cercle autour d'elle et de se donner la main. Ils porteront des étiquettes « Famille ».</a:t>
            </a:r>
            <a:endParaRPr lang="fr-FR" sz="1050" b="1" kern="1200" dirty="0">
              <a:solidFill>
                <a:schemeClr val="tx1"/>
              </a:solidFill>
              <a:effectLst/>
              <a:latin typeface="+mn-lt"/>
              <a:ea typeface="+mn-ea"/>
              <a:cs typeface="+mn-cs"/>
            </a:endParaRPr>
          </a:p>
          <a:p>
            <a:pPr lvl="0"/>
            <a:r>
              <a:rPr lang="fr-FR" sz="1200" b="1" kern="1200" dirty="0">
                <a:solidFill>
                  <a:schemeClr val="tx1"/>
                </a:solidFill>
                <a:effectLst/>
                <a:latin typeface="+mn-lt"/>
              </a:rPr>
              <a:t>Demandez à 8 participants de former un cercle autour de la « famille » et de se donner la main. Ils porteront des étiquettes « Groupes de soutien/pairs ».</a:t>
            </a:r>
            <a:endParaRPr lang="fr-FR" sz="1050" b="1" kern="1200" dirty="0">
              <a:solidFill>
                <a:schemeClr val="tx1"/>
              </a:solidFill>
              <a:effectLst/>
              <a:latin typeface="+mn-lt"/>
              <a:ea typeface="+mn-ea"/>
              <a:cs typeface="+mn-cs"/>
            </a:endParaRPr>
          </a:p>
          <a:p>
            <a:pPr lvl="0"/>
            <a:r>
              <a:rPr lang="fr-FR" sz="1200" b="1" kern="1200" dirty="0">
                <a:solidFill>
                  <a:schemeClr val="tx1"/>
                </a:solidFill>
                <a:effectLst/>
                <a:latin typeface="+mn-lt"/>
              </a:rPr>
              <a:t>Demandez au reste des participants de former un cercle autour des « groupes de soutien/pairs » et de se donner la main. Ils porteront des étiquettes « Communauté ».* </a:t>
            </a:r>
            <a:endParaRPr lang="fr-FR" sz="1050" b="1"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050" kern="1200" dirty="0">
              <a:solidFill>
                <a:schemeClr val="tx1"/>
              </a:solidFill>
              <a:effectLst/>
              <a:latin typeface="+mn-lt"/>
              <a:ea typeface="+mn-ea"/>
              <a:cs typeface="+mn-cs"/>
            </a:endParaRPr>
          </a:p>
          <a:p>
            <a:r>
              <a:rPr lang="fr-FR" sz="1200" i="1" kern="1200" dirty="0">
                <a:solidFill>
                  <a:schemeClr val="tx1"/>
                </a:solidFill>
                <a:effectLst/>
                <a:latin typeface="+mn-lt"/>
              </a:rPr>
              <a:t>Partie 1 : Société saine</a:t>
            </a:r>
            <a:endParaRPr lang="fr-FR" sz="1050" kern="1200" dirty="0">
              <a:solidFill>
                <a:schemeClr val="tx1"/>
              </a:solidFill>
              <a:effectLst/>
              <a:latin typeface="+mn-lt"/>
              <a:ea typeface="+mn-ea"/>
              <a:cs typeface="+mn-cs"/>
            </a:endParaRPr>
          </a:p>
          <a:p>
            <a:pPr lvl="0"/>
            <a:r>
              <a:rPr lang="fr-FR" sz="1200" kern="1200" dirty="0">
                <a:solidFill>
                  <a:schemeClr val="tx1"/>
                </a:solidFill>
                <a:effectLst/>
                <a:latin typeface="+mn-lt"/>
              </a:rPr>
              <a:t>Veuillez placer votre main sur l'épaule de la personne devant vous. Dans une société saine, tous les cercles de personnes (la personne, la famille, les groupes de soutien/pairs et la communauté) s'entraident. Il s'agit du soutien direct et indirect que reçoit une personne et qui l'aide à avoir confiance en elle, à avoir l'assurance de prendre les bonnes décisions pour elle, et à se sentir acceptée.  </a:t>
            </a:r>
            <a:endParaRPr lang="fr-FR" sz="105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050" kern="1200" dirty="0">
              <a:solidFill>
                <a:schemeClr val="tx1"/>
              </a:solidFill>
              <a:effectLst/>
              <a:latin typeface="+mn-lt"/>
              <a:ea typeface="+mn-ea"/>
              <a:cs typeface="+mn-cs"/>
            </a:endParaRPr>
          </a:p>
          <a:p>
            <a:r>
              <a:rPr lang="fr-FR" sz="1200" i="1" kern="1200" dirty="0">
                <a:solidFill>
                  <a:schemeClr val="tx1"/>
                </a:solidFill>
                <a:effectLst/>
                <a:latin typeface="+mn-lt"/>
              </a:rPr>
              <a:t>Partie 2 : Que se passe-t-il en cas de VBG ?</a:t>
            </a:r>
            <a:endParaRPr lang="fr-FR" sz="1050" kern="1200" dirty="0">
              <a:solidFill>
                <a:schemeClr val="tx1"/>
              </a:solidFill>
              <a:effectLst/>
              <a:latin typeface="+mn-lt"/>
              <a:ea typeface="+mn-ea"/>
              <a:cs typeface="+mn-cs"/>
            </a:endParaRP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Je vais maintenant toucher l'épaule de certains d'entre vous. Lorsque vous sentez que je vous touche, faites à « Marie » une remarque qui serait caractéristique du personnage que vous représentez au sein de la communauté (rappelez-vous qu'il s'agit en général de remarques négatives), puis quittez le cercle. </a:t>
            </a:r>
            <a:r>
              <a:rPr lang="fr-FR" sz="1200" b="1" kern="1200" baseline="0" dirty="0">
                <a:solidFill>
                  <a:schemeClr val="tx1"/>
                </a:solidFill>
                <a:effectLst/>
                <a:latin typeface="+mn-lt"/>
              </a:rPr>
              <a:t>*Touchez l'épaule de 10 participants (hormis Marie) en veillant à choisir des participants dans tous les cercles. </a:t>
            </a:r>
            <a:r>
              <a:rPr lang="fr-FR" sz="1200" b="1" kern="1200" dirty="0">
                <a:solidFill>
                  <a:schemeClr val="tx1"/>
                </a:solidFill>
                <a:effectLst/>
                <a:latin typeface="+mn-lt"/>
              </a:rPr>
              <a:t>Ceux qui restent, veuillez placer une main sur l'épaule d'une personne devant vous</a:t>
            </a:r>
            <a:r>
              <a:rPr lang="fr-FR" smtClean="0"/>
              <a:t> </a:t>
            </a:r>
            <a:r>
              <a:rPr lang="fr-FR" sz="1200" b="1" kern="1200" dirty="0">
                <a:solidFill>
                  <a:schemeClr val="tx1"/>
                </a:solidFill>
                <a:effectLst/>
                <a:latin typeface="+mn-lt"/>
              </a:rPr>
              <a:t>sans bouger.*</a:t>
            </a:r>
          </a:p>
          <a:p>
            <a:endParaRPr lang="fr-FR" sz="1050" kern="1200" dirty="0">
              <a:solidFill>
                <a:schemeClr val="tx1"/>
              </a:solidFill>
              <a:effectLst/>
              <a:latin typeface="+mn-lt"/>
              <a:ea typeface="+mn-ea"/>
              <a:cs typeface="+mn-cs"/>
            </a:endParaRPr>
          </a:p>
          <a:p>
            <a:pPr lvl="0"/>
            <a:r>
              <a:rPr lang="fr-FR" sz="1200" kern="1200" dirty="0">
                <a:solidFill>
                  <a:schemeClr val="tx1"/>
                </a:solidFill>
                <a:effectLst/>
                <a:latin typeface="+mn-lt"/>
              </a:rPr>
              <a:t>Discutez des points suivants :</a:t>
            </a:r>
            <a:endParaRPr lang="fr-FR" sz="1050" kern="1200" dirty="0">
              <a:solidFill>
                <a:schemeClr val="tx1"/>
              </a:solidFill>
              <a:effectLst/>
              <a:latin typeface="+mn-lt"/>
              <a:ea typeface="+mn-ea"/>
              <a:cs typeface="+mn-cs"/>
            </a:endParaRPr>
          </a:p>
          <a:p>
            <a:pPr lvl="1"/>
            <a:r>
              <a:rPr lang="fr-FR" sz="1200" kern="1200" dirty="0">
                <a:solidFill>
                  <a:schemeClr val="tx1"/>
                </a:solidFill>
                <a:effectLst/>
                <a:latin typeface="+mn-lt"/>
              </a:rPr>
              <a:t>Quelle est la différence par rapport à avant ? </a:t>
            </a:r>
            <a:endParaRPr lang="fr-FR" sz="1050" kern="1200" dirty="0">
              <a:solidFill>
                <a:schemeClr val="tx1"/>
              </a:solidFill>
              <a:effectLst/>
              <a:latin typeface="+mn-lt"/>
              <a:ea typeface="+mn-ea"/>
              <a:cs typeface="+mn-cs"/>
            </a:endParaRPr>
          </a:p>
          <a:p>
            <a:pPr lvl="1"/>
            <a:r>
              <a:rPr lang="fr-FR" sz="1200" kern="1200" dirty="0">
                <a:solidFill>
                  <a:schemeClr val="tx1"/>
                </a:solidFill>
                <a:effectLst/>
                <a:latin typeface="+mn-lt"/>
              </a:rPr>
              <a:t>Combien d'entre vous peuvent être en relation avec la survivante, directement ou indirectement, en touchant l'épaule des autres ? </a:t>
            </a:r>
            <a:endParaRPr lang="fr-FR" sz="1050" kern="1200" dirty="0">
              <a:solidFill>
                <a:schemeClr val="tx1"/>
              </a:solidFill>
              <a:effectLst/>
              <a:latin typeface="+mn-lt"/>
              <a:ea typeface="+mn-ea"/>
              <a:cs typeface="+mn-cs"/>
            </a:endParaRPr>
          </a:p>
          <a:p>
            <a:pPr lvl="1"/>
            <a:r>
              <a:rPr lang="fr-FR" sz="1200" kern="1200" dirty="0">
                <a:solidFill>
                  <a:schemeClr val="tx1"/>
                </a:solidFill>
                <a:effectLst/>
                <a:latin typeface="+mn-lt"/>
              </a:rPr>
              <a:t>La survivante peut-elle compter sur le même soutien qu'auparavant ? </a:t>
            </a:r>
            <a:endParaRPr lang="fr-FR" sz="1050" kern="1200" dirty="0">
              <a:solidFill>
                <a:schemeClr val="tx1"/>
              </a:solidFill>
              <a:effectLst/>
              <a:latin typeface="+mn-lt"/>
              <a:ea typeface="+mn-ea"/>
              <a:cs typeface="+mn-cs"/>
            </a:endParaRPr>
          </a:p>
          <a:p>
            <a:pPr lvl="1"/>
            <a:r>
              <a:rPr lang="fr-FR" sz="1200" kern="1200" dirty="0">
                <a:solidFill>
                  <a:schemeClr val="tx1"/>
                </a:solidFill>
                <a:effectLst/>
                <a:latin typeface="+mn-lt"/>
              </a:rPr>
              <a:t>Y a-t-il des personnes avec lesquelles la survivante n'a plus de lien ?</a:t>
            </a:r>
            <a:endParaRPr lang="fr-FR" sz="1050" kern="1200" dirty="0">
              <a:solidFill>
                <a:schemeClr val="tx1"/>
              </a:solidFill>
              <a:effectLst/>
              <a:latin typeface="+mn-lt"/>
              <a:ea typeface="+mn-ea"/>
              <a:cs typeface="+mn-cs"/>
            </a:endParaRPr>
          </a:p>
          <a:p>
            <a:pPr lvl="0"/>
            <a:r>
              <a:rPr lang="fr-FR" sz="1200" kern="1200" dirty="0">
                <a:solidFill>
                  <a:schemeClr val="tx1"/>
                </a:solidFill>
                <a:effectLst/>
                <a:latin typeface="+mn-lt"/>
              </a:rPr>
              <a:t>Notez qu'en raison de la stigmatisation des VBG, en situation normale, elle compte moins de personnes avec lesquelles elle peut entrer en contact et qui pourront l'aider à retrouver confiance en elle, à se sentir à nouveau acceptée et à savoir comment faire les bons choix pour elle-même.  </a:t>
            </a:r>
            <a:endParaRPr lang="fr-FR" sz="105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050" kern="1200" dirty="0">
              <a:solidFill>
                <a:schemeClr val="tx1"/>
              </a:solidFill>
              <a:effectLst/>
              <a:latin typeface="+mn-lt"/>
              <a:ea typeface="+mn-ea"/>
              <a:cs typeface="+mn-cs"/>
            </a:endParaRPr>
          </a:p>
          <a:p>
            <a:r>
              <a:rPr lang="fr-FR" sz="1200" kern="1200" dirty="0">
                <a:solidFill>
                  <a:schemeClr val="tx1"/>
                </a:solidFill>
                <a:effectLst/>
                <a:latin typeface="+mn-lt"/>
              </a:rPr>
              <a:t> Les VBG n'ont pas seulement des répercussions directes sur la survivante et sa famille, sa communauté et la société dans son ensemble, mais elles perturbent également le réseau de soutien précis dont elle a besoin pour pouvoir guérir et se reconstruire à la suite des actes de violence. </a:t>
            </a:r>
            <a:endParaRPr lang="fr-FR" sz="1050" kern="1200" dirty="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dirty="0"/>
          </a:p>
        </p:txBody>
      </p:sp>
    </p:spTree>
    <p:extLst>
      <p:ext uri="{BB962C8B-B14F-4D97-AF65-F5344CB8AC3E}">
        <p14:creationId xmlns:p14="http://schemas.microsoft.com/office/powerpoint/2010/main" val="2253218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**Examinez les points clés de la session.**</a:t>
            </a:r>
          </a:p>
          <a:p>
            <a:pPr eaLnBrk="1" hangingPunct="1">
              <a:spcBef>
                <a:spcPct val="0"/>
              </a:spcBef>
            </a:pPr>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79372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8350" y="1547648"/>
            <a:ext cx="10323720"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smtClean="0"/>
              <a:t>Conséquences des VBG</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3</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pPr marL="171450" lvl="0" indent="-171450">
              <a:buFont typeface="Arial" charset="0"/>
              <a:buChar char="•"/>
            </a:pPr>
            <a:r>
              <a:rPr lang="fr-FR" sz="2800" dirty="0"/>
              <a:t>Comprendre les conséquences des VBG pour la survivante</a:t>
            </a:r>
          </a:p>
          <a:p>
            <a:pPr marL="171450" lvl="0" indent="-171450">
              <a:buFont typeface="Arial" charset="0"/>
              <a:buChar char="•"/>
            </a:pPr>
            <a:r>
              <a:rPr lang="fr-FR" sz="2800" dirty="0"/>
              <a:t>Comprendre les conséquences des VBG pour la famille, la communauté et l'agresseur</a:t>
            </a:r>
          </a:p>
          <a:p>
            <a:endParaRPr lang="fr-FR"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908" y="1587539"/>
            <a:ext cx="11435983" cy="1136341"/>
          </a:xfrm>
        </p:spPr>
        <p:txBody>
          <a:bodyPr>
            <a:normAutofit fontScale="90000"/>
          </a:bodyPr>
          <a:lstStyle/>
          <a:p>
            <a:r>
              <a:t/>
            </a:r>
            <a:br/>
            <a:r>
              <a:t/>
            </a:r>
            <a:br/>
            <a:r>
              <a:rPr lang="fr-FR" dirty="0">
                <a:solidFill>
                  <a:schemeClr val="accent1">
                    <a:lumMod val="75000"/>
                  </a:schemeClr>
                </a:solidFill>
              </a:rPr>
              <a:t>L'arbre des VBG </a:t>
            </a: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6194" y="1711567"/>
            <a:ext cx="4043099" cy="4625057"/>
          </a:xfrm>
          <a:prstGeom prst="rect">
            <a:avLst/>
          </a:prstGeom>
          <a:noFill/>
          <a:ln>
            <a:noFill/>
          </a:ln>
        </p:spPr>
      </p:pic>
      <p:sp>
        <p:nvSpPr>
          <p:cNvPr id="8" name="TextBox 7"/>
          <p:cNvSpPr txBox="1"/>
          <p:nvPr/>
        </p:nvSpPr>
        <p:spPr>
          <a:xfrm>
            <a:off x="603736" y="3303180"/>
            <a:ext cx="6336325" cy="1569660"/>
          </a:xfrm>
          <a:prstGeom prst="rect">
            <a:avLst/>
          </a:prstGeom>
          <a:noFill/>
        </p:spPr>
        <p:txBody>
          <a:bodyPr wrap="square" rtlCol="0">
            <a:spAutoFit/>
          </a:bodyPr>
          <a:lstStyle/>
          <a:p>
            <a:r>
              <a:rPr lang="fr-FR" sz="2400" dirty="0"/>
              <a:t>Bleu – Physique</a:t>
            </a:r>
          </a:p>
          <a:p>
            <a:r>
              <a:rPr lang="fr-FR" sz="2400" dirty="0"/>
              <a:t>Rose – Émotionnelle/Psychologique/Santé mentale</a:t>
            </a:r>
          </a:p>
          <a:p>
            <a:r>
              <a:rPr lang="fr-FR" sz="2400" dirty="0"/>
              <a:t>Jaune – Sexuelle/Reproductrice</a:t>
            </a:r>
          </a:p>
          <a:p>
            <a:r>
              <a:rPr lang="fr-FR" sz="2400" dirty="0"/>
              <a:t>Vert – Sociale/Comportementale</a:t>
            </a:r>
          </a:p>
        </p:txBody>
      </p:sp>
      <p:sp>
        <p:nvSpPr>
          <p:cNvPr id="11" name="TextBox 10"/>
          <p:cNvSpPr txBox="1"/>
          <p:nvPr/>
        </p:nvSpPr>
        <p:spPr>
          <a:xfrm>
            <a:off x="445477" y="422031"/>
            <a:ext cx="10832123" cy="769441"/>
          </a:xfrm>
          <a:prstGeom prst="rect">
            <a:avLst/>
          </a:prstGeom>
          <a:noFill/>
        </p:spPr>
        <p:txBody>
          <a:bodyPr wrap="square" rtlCol="0">
            <a:spAutoFit/>
          </a:bodyPr>
          <a:lstStyle/>
          <a:p>
            <a:r>
              <a:rPr lang="fr-FR" sz="4400" b="1" dirty="0">
                <a:solidFill>
                  <a:schemeClr val="bg1"/>
                </a:solidFill>
              </a:rPr>
              <a:t>ACTIVITÉ DE GROUPE</a:t>
            </a:r>
            <a:endParaRPr lang="fr-FR" sz="4400" dirty="0">
              <a:solidFill>
                <a:schemeClr val="bg1"/>
              </a:solidFill>
            </a:endParaRPr>
          </a:p>
        </p:txBody>
      </p:sp>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Conséquences</a:t>
            </a:r>
          </a:p>
        </p:txBody>
      </p:sp>
      <p:sp>
        <p:nvSpPr>
          <p:cNvPr id="3" name="Content Placeholder 2"/>
          <p:cNvSpPr>
            <a:spLocks noGrp="1"/>
          </p:cNvSpPr>
          <p:nvPr>
            <p:ph idx="1"/>
          </p:nvPr>
        </p:nvSpPr>
        <p:spPr/>
        <p:txBody>
          <a:bodyPr/>
          <a:lstStyle/>
          <a:p>
            <a:pPr>
              <a:buFont typeface="Arial" charset="0"/>
              <a:buChar char="•"/>
            </a:pPr>
            <a:r>
              <a:rPr lang="fr-FR" sz="2400" dirty="0"/>
              <a:t> Graves, diverses et à long terme</a:t>
            </a:r>
          </a:p>
          <a:p>
            <a:pPr>
              <a:buFont typeface="Arial" charset="0"/>
              <a:buChar char="•"/>
            </a:pPr>
            <a:r>
              <a:rPr lang="fr-FR" sz="2400" dirty="0"/>
              <a:t> Ont des répercussions sur la famille et la communauté de la survivante, mais pèsent le plus lourdement sur cette dernière</a:t>
            </a:r>
          </a:p>
          <a:p>
            <a:pPr>
              <a:buFont typeface="Arial" charset="0"/>
              <a:buChar char="•"/>
            </a:pPr>
            <a:r>
              <a:rPr lang="fr-FR" sz="2400" dirty="0"/>
              <a:t> Les agresseurs subissent des conséquences négatives, mais profitent également de répercussions positives</a:t>
            </a:r>
          </a:p>
        </p:txBody>
      </p:sp>
    </p:spTree>
    <p:extLst>
      <p:ext uri="{BB962C8B-B14F-4D97-AF65-F5344CB8AC3E}">
        <p14:creationId xmlns:p14="http://schemas.microsoft.com/office/powerpoint/2010/main" val="135958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Exercice – Conséquences dans le modèle écologique</a:t>
            </a:r>
          </a:p>
        </p:txBody>
      </p:sp>
      <p:sp>
        <p:nvSpPr>
          <p:cNvPr id="7" name="Content Placeholder 6"/>
          <p:cNvSpPr>
            <a:spLocks noGrp="1"/>
          </p:cNvSpPr>
          <p:nvPr>
            <p:ph idx="1"/>
          </p:nvPr>
        </p:nvSpPr>
        <p:spPr/>
        <p:txBody>
          <a:bodyPr/>
          <a:lstStyle/>
          <a:p>
            <a:endParaRPr lang="en-US"/>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19556" y1="16444" x2="19556" y2="16444"/>
                        <a14:foregroundMark x1="6222" y1="51111" x2="6222" y2="51111"/>
                        <a14:foregroundMark x1="16889" y1="75111" x2="16889" y2="75111"/>
                        <a14:foregroundMark x1="51556" y1="88444" x2="51556" y2="88444"/>
                        <a14:foregroundMark x1="80000" y1="72000" x2="80000" y2="72000"/>
                        <a14:foregroundMark x1="90222" y1="45333" x2="90222" y2="45333"/>
                        <a14:foregroundMark x1="75556" y1="14667" x2="75556" y2="14667"/>
                        <a14:foregroundMark x1="46667" y1="10222" x2="46667" y2="10222"/>
                      </a14:backgroundRemoval>
                    </a14:imgEffect>
                  </a14:imgLayer>
                </a14:imgProps>
              </a:ext>
            </a:extLst>
          </a:blip>
          <a:stretch>
            <a:fillRect/>
          </a:stretch>
        </p:blipFill>
        <p:spPr>
          <a:xfrm>
            <a:off x="3317358" y="1549075"/>
            <a:ext cx="4760285" cy="4760285"/>
          </a:xfrm>
          <a:prstGeom prst="rect">
            <a:avLst/>
          </a:prstGeom>
        </p:spPr>
      </p:pic>
    </p:spTree>
    <p:extLst>
      <p:ext uri="{BB962C8B-B14F-4D97-AF65-F5344CB8AC3E}">
        <p14:creationId xmlns:p14="http://schemas.microsoft.com/office/powerpoint/2010/main" val="1007244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12357</TotalTime>
  <Words>312</Words>
  <Application>Microsoft Office PowerPoint</Application>
  <PresentationFormat>Custom</PresentationFormat>
  <Paragraphs>116</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IRC-Module-Template-V2</vt:lpstr>
      <vt:lpstr>1_IRC-Module-Template-V2</vt:lpstr>
      <vt:lpstr>PowerPoint Presentation</vt:lpstr>
      <vt:lpstr>Conséquences des VBG</vt:lpstr>
      <vt:lpstr>Objectifs </vt:lpstr>
      <vt:lpstr>  L'arbre des VBG </vt:lpstr>
      <vt:lpstr>Conséquences</vt:lpstr>
      <vt:lpstr>Exercice – Conséquences dans le modèle écologique</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140</cp:revision>
  <dcterms:created xsi:type="dcterms:W3CDTF">2016-02-16T15:51:51Z</dcterms:created>
  <dcterms:modified xsi:type="dcterms:W3CDTF">2017-09-08T11:48:44Z</dcterms:modified>
</cp:coreProperties>
</file>